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312" r:id="rId3"/>
    <p:sldId id="309" r:id="rId4"/>
    <p:sldId id="274" r:id="rId5"/>
    <p:sldId id="275" r:id="rId6"/>
    <p:sldId id="276" r:id="rId7"/>
    <p:sldId id="293" r:id="rId8"/>
    <p:sldId id="278" r:id="rId9"/>
    <p:sldId id="280" r:id="rId10"/>
    <p:sldId id="295" r:id="rId11"/>
    <p:sldId id="282" r:id="rId12"/>
    <p:sldId id="284" r:id="rId13"/>
    <p:sldId id="296" r:id="rId14"/>
    <p:sldId id="286" r:id="rId15"/>
    <p:sldId id="287" r:id="rId16"/>
    <p:sldId id="294" r:id="rId17"/>
    <p:sldId id="297" r:id="rId18"/>
    <p:sldId id="299" r:id="rId19"/>
    <p:sldId id="302" r:id="rId20"/>
    <p:sldId id="304" r:id="rId21"/>
    <p:sldId id="301" r:id="rId22"/>
    <p:sldId id="298" r:id="rId23"/>
    <p:sldId id="290" r:id="rId24"/>
    <p:sldId id="291" r:id="rId25"/>
    <p:sldId id="292" r:id="rId26"/>
    <p:sldId id="300" r:id="rId27"/>
    <p:sldId id="305" r:id="rId28"/>
    <p:sldId id="308" r:id="rId29"/>
    <p:sldId id="307" r:id="rId30"/>
    <p:sldId id="26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5" autoAdjust="0"/>
    <p:restoredTop sz="86406" autoAdjust="0"/>
  </p:normalViewPr>
  <p:slideViewPr>
    <p:cSldViewPr>
      <p:cViewPr>
        <p:scale>
          <a:sx n="72" d="100"/>
          <a:sy n="72" d="100"/>
        </p:scale>
        <p:origin x="-80" y="6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Decisions about encodings for</a:t>
            </a:r>
            <a:r>
              <a:rPr lang="en-US" baseline="0" dirty="0" smtClean="0"/>
              <a:t> </a:t>
            </a:r>
            <a:r>
              <a:rPr lang="en-US" dirty="0" smtClean="0"/>
              <a:t>mapping your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22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dimensional representation</a:t>
            </a:r>
            <a:r>
              <a:rPr lang="en-US" baseline="0" dirty="0" smtClean="0"/>
              <a:t> of 3 dimensional data, continuous lines not interrupted by artificial boundaries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C7F6D-BCA6-F646-9409-BD03985F86F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4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hyperlink" Target="http://dctransitguide.com/static/images/WMATA_system_map.pn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hyperlink" Target="http://www-personal.umich.edu/~mejn/election/2016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hyperlink" Target="http://www.geojson.or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d3/d3-geo" TargetMode="Externa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eafletjs.com/" TargetMode="External"/><Relationship Id="rId4" Type="http://schemas.openxmlformats.org/officeDocument/2006/relationships/hyperlink" Target="https://www.mapbox.com/" TargetMode="External"/><Relationship Id="rId5" Type="http://schemas.openxmlformats.org/officeDocument/2006/relationships/hyperlink" Target="http://www.postgis.net/" TargetMode="External"/><Relationship Id="rId6" Type="http://schemas.openxmlformats.org/officeDocument/2006/relationships/hyperlink" Target="http://mapnik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>
            <a:normAutofit/>
          </a:bodyPr>
          <a:lstStyle/>
          <a:p>
            <a:r>
              <a:rPr lang="en-US" dirty="0" smtClean="0"/>
              <a:t>Geospatial Chart Types</a:t>
            </a:r>
            <a:endParaRPr lang="en-US" dirty="0"/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90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838"/>
            <a:ext cx="9144000" cy="66684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73488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 smtClean="0">
                <a:solidFill>
                  <a:srgbClr val="BFBFBF"/>
                </a:solidFill>
              </a:rPr>
              <a:t>http://www.lib.utexas.edu/maps/atlas_mexico/mean_annual_precipitaion.jpg</a:t>
            </a:r>
            <a:endParaRPr lang="en-US" sz="100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52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1759"/>
            <a:ext cx="7607300" cy="60714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>
                <a:solidFill>
                  <a:srgbClr val="BFBFBF"/>
                </a:solidFill>
              </a:rPr>
              <a:t>http://www.directionsmag.com/images/newsletter/2005/06_29/Figure2_lg.jpg</a:t>
            </a:r>
            <a:endParaRPr lang="en-US" sz="100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88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895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52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ow-cholera-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442" y="0"/>
            <a:ext cx="7015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2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29ATTACKmap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236"/>
            <a:ext cx="9144000" cy="59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03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895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[Image Placeholder dots as symbols]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746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895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Generalized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56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18 at 9.14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5710" y="65909"/>
            <a:ext cx="11378310" cy="86208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6534834"/>
            <a:ext cx="6885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http://dctransitguide.com/static/images/</a:t>
            </a:r>
            <a:r>
              <a:rPr lang="en-US" dirty="0" smtClean="0">
                <a:hlinkClick r:id="rId3"/>
              </a:rPr>
              <a:t>WMATA_system_map.png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7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895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Cartogram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293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18 at 9.55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2000"/>
            <a:ext cx="9080670" cy="533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7235" y="6019800"/>
            <a:ext cx="642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http://www-personal.umich.edu/~mejn/election/2016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11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895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Choropleths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48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18 at 9.43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09600"/>
            <a:ext cx="7825226" cy="55861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6248400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Hong et al., 2014. </a:t>
            </a:r>
            <a:r>
              <a:rPr lang="en-US" dirty="0" err="1" smtClean="0"/>
              <a:t>Traffigram</a:t>
            </a:r>
            <a:r>
              <a:rPr lang="en-US" dirty="0" smtClean="0"/>
              <a:t>: distortion for clarification via isochronal cartography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77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895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Other Types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59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64_Johnson's_World_Mountains_and_Rivers_Map_or_Chart_-_Geographicus_-_MtsRvrs-johnson-18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00" y="-1422400"/>
            <a:ext cx="22860000" cy="313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6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57200"/>
            <a:ext cx="5295900" cy="609616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309774" y="3510154"/>
            <a:ext cx="114167" cy="99883"/>
          </a:xfrm>
          <a:prstGeom prst="ellipse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11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838"/>
            <a:ext cx="9144000" cy="39636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57890"/>
            <a:ext cx="55227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BFBFBF"/>
                </a:solidFill>
              </a:rPr>
              <a:t>http://media.aerosociety.com/aerospace-insight/files/2012/01/World-traffic-flows-ICAO.jpg</a:t>
            </a:r>
            <a:endParaRPr lang="en-US" sz="100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341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895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Tools &amp; Libraries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27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18 at 9.57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828800"/>
            <a:ext cx="6010407" cy="3354195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0" y="762000"/>
            <a:ext cx="92964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err="1" smtClean="0"/>
              <a:t>GeoJSON</a:t>
            </a:r>
            <a:r>
              <a:rPr lang="en-US" b="1" dirty="0" smtClean="0"/>
              <a:t> </a:t>
            </a:r>
            <a:r>
              <a:rPr lang="en-US" b="1" dirty="0" smtClean="0">
                <a:hlinkClick r:id="rId3"/>
              </a:rPr>
              <a:t>http://www.geojson.org</a:t>
            </a:r>
            <a:endParaRPr lang="en-US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412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0" y="762000"/>
            <a:ext cx="92964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/>
              <a:t>D3.</a:t>
            </a:r>
            <a:r>
              <a:rPr lang="en-US" b="1" dirty="0"/>
              <a:t>geo </a:t>
            </a:r>
            <a:r>
              <a:rPr lang="en-US" b="1" dirty="0">
                <a:hlinkClick r:id="rId2"/>
              </a:rPr>
              <a:t>https://github.com/d3/d3-</a:t>
            </a:r>
            <a:r>
              <a:rPr lang="en-US" b="1" dirty="0" smtClean="0">
                <a:hlinkClick r:id="rId2"/>
              </a:rPr>
              <a:t>geo</a:t>
            </a:r>
            <a:endParaRPr lang="en-US" b="1" dirty="0" smtClean="0"/>
          </a:p>
          <a:p>
            <a:pPr marL="0" indent="0" algn="ctr">
              <a:buNone/>
            </a:pPr>
            <a:endParaRPr lang="en-US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 descr="Screen Shot 2017-01-18 at 10.06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9800"/>
            <a:ext cx="829179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18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&amp;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Leaflet </a:t>
            </a:r>
            <a:r>
              <a:rPr lang="en-US" dirty="0">
                <a:hlinkClick r:id="rId3"/>
              </a:rPr>
              <a:t>http://leafletjs.com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err="1" smtClean="0"/>
              <a:t>MapBox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https://www.mapbox.com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PostGIS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http://www.postgis.net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Mapnik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http://mapnik.org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476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70"/>
            <a:ext cx="9144000" cy="57954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600580"/>
            <a:ext cx="68785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BFBFBF"/>
                </a:solidFill>
              </a:rPr>
              <a:t>http://upload.wikimedia.org/wikipedia/commons/4/48/USA_states_population_map_2007_color.png</a:t>
            </a:r>
            <a:endParaRPr lang="en-US" sz="100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38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741"/>
            <a:ext cx="9144000" cy="5968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6006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>
                <a:solidFill>
                  <a:srgbClr val="BFBFBF"/>
                </a:solidFill>
              </a:rPr>
              <a:t>http://www.learnnc.org/lp/media/uploads/2010/02/usa-2000-population-density.gif</a:t>
            </a:r>
            <a:endParaRPr lang="en-US" sz="100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05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87549"/>
            <a:ext cx="7816410" cy="6248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1800" y="381000"/>
            <a:ext cx="403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ZIP/Census track level and shown as ratio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>
                <a:solidFill>
                  <a:srgbClr val="BFBFBF"/>
                </a:solidFill>
              </a:rPr>
              <a:t>http://upload.wikimedia.org/wikipedia/commons/2/21/US_population_map.png</a:t>
            </a:r>
            <a:endParaRPr lang="en-US" sz="100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744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895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Proportional Symbol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51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706123"/>
            <a:ext cx="4510874" cy="57980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43874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>
                <a:solidFill>
                  <a:srgbClr val="BFBFBF"/>
                </a:solidFill>
              </a:rPr>
              <a:t>http://www.geog.ucsb.edu/~jeff/gis/proportional_symbols_files/map1.jpg</a:t>
            </a:r>
            <a:endParaRPr lang="en-US" sz="100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749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06450"/>
            <a:ext cx="7366000" cy="5245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 smtClean="0">
                <a:solidFill>
                  <a:srgbClr val="BFBFBF"/>
                </a:solidFill>
              </a:rPr>
              <a:t>http://geographyfieldwork.com/DataPresentationMappingTechniques.htm</a:t>
            </a:r>
            <a:endParaRPr lang="en-US" sz="100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759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895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Isopleth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189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275</Words>
  <Application>Microsoft Macintosh PowerPoint</Application>
  <PresentationFormat>On-screen Show (4:3)</PresentationFormat>
  <Paragraphs>35</Paragraphs>
  <Slides>29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Office Theme</vt:lpstr>
      <vt:lpstr>Custom Design</vt:lpstr>
      <vt:lpstr>Geospatial Chart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&amp; Libraries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Daniel</cp:lastModifiedBy>
  <cp:revision>106</cp:revision>
  <dcterms:created xsi:type="dcterms:W3CDTF">2016-03-21T14:12:59Z</dcterms:created>
  <dcterms:modified xsi:type="dcterms:W3CDTF">2017-01-19T16:55:46Z</dcterms:modified>
</cp:coreProperties>
</file>